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78" r:id="rId5"/>
    <p:sldId id="279" r:id="rId6"/>
    <p:sldId id="280" r:id="rId7"/>
    <p:sldId id="283" r:id="rId8"/>
    <p:sldId id="284" r:id="rId9"/>
    <p:sldId id="281" r:id="rId10"/>
    <p:sldId id="258" r:id="rId11"/>
    <p:sldId id="259" r:id="rId12"/>
    <p:sldId id="260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62" r:id="rId23"/>
    <p:sldId id="263" r:id="rId24"/>
    <p:sldId id="265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Markovičić Kostelac" initials="MMK" lastIdx="2" clrIdx="0">
    <p:extLst>
      <p:ext uri="{19B8F6BF-5375-455C-9EA6-DF929625EA0E}">
        <p15:presenceInfo xmlns:p15="http://schemas.microsoft.com/office/powerpoint/2012/main" userId="Maja Markovičić Kostel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8"/>
    </p:cViewPr>
  </p:sorterViewPr>
  <p:notesViewPr>
    <p:cSldViewPr snapToGrid="0">
      <p:cViewPr varScale="1">
        <p:scale>
          <a:sx n="36" d="100"/>
          <a:sy n="36" d="100"/>
        </p:scale>
        <p:origin x="225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5T12:18:05.974" idx="2">
    <p:pos x="6464" y="256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B289-A65A-4DEE-B2AE-ED9F80D670A9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E95D-3767-47A5-9EF2-C82D4EF69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65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7E95D-3767-47A5-9EF2-C82D4EF693F9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52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Ballast</a:t>
            </a:r>
            <a:r>
              <a:rPr lang="hr-HR" dirty="0" smtClean="0"/>
              <a:t> Water Management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mtClean="0"/>
              <a:t>7</a:t>
            </a:r>
            <a:r>
              <a:rPr lang="hr-HR" dirty="0" smtClean="0"/>
              <a:t>. Listopada 2014.</a:t>
            </a:r>
          </a:p>
          <a:p>
            <a:endParaRPr lang="hr-HR" dirty="0"/>
          </a:p>
          <a:p>
            <a:r>
              <a:rPr lang="hr-HR" dirty="0" smtClean="0"/>
              <a:t>Maja </a:t>
            </a:r>
            <a:r>
              <a:rPr lang="hr-HR" dirty="0" err="1" smtClean="0"/>
              <a:t>Markovčić</a:t>
            </a:r>
            <a:r>
              <a:rPr lang="hr-HR" dirty="0" smtClean="0"/>
              <a:t> Kostelac</a:t>
            </a:r>
            <a:endParaRPr lang="hr-H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4497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09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2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PODNESCI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9 INF dok o </a:t>
            </a:r>
            <a:r>
              <a:rPr lang="hr-HR" b="1" dirty="0" smtClean="0"/>
              <a:t>tipskom odobrenju </a:t>
            </a:r>
            <a:r>
              <a:rPr lang="hr-HR" dirty="0" smtClean="0"/>
              <a:t>(</a:t>
            </a:r>
            <a:r>
              <a:rPr lang="hr-HR" dirty="0" err="1" smtClean="0"/>
              <a:t>Type</a:t>
            </a:r>
            <a:r>
              <a:rPr lang="hr-HR" dirty="0" smtClean="0"/>
              <a:t> </a:t>
            </a:r>
            <a:r>
              <a:rPr lang="hr-HR" dirty="0" err="1" smtClean="0"/>
              <a:t>Approval</a:t>
            </a:r>
            <a:r>
              <a:rPr lang="hr-HR" dirty="0" smtClean="0"/>
              <a:t>)- G8</a:t>
            </a:r>
          </a:p>
          <a:p>
            <a:pPr marL="0" indent="0">
              <a:buNone/>
            </a:pPr>
            <a:r>
              <a:rPr lang="hr-HR" dirty="0" smtClean="0"/>
              <a:t>NORVEŠKA: </a:t>
            </a:r>
            <a:endParaRPr lang="hr-HR" dirty="0"/>
          </a:p>
          <a:p>
            <a:r>
              <a:rPr lang="hr-HR" dirty="0"/>
              <a:t> </a:t>
            </a:r>
            <a:r>
              <a:rPr lang="hr-HR" b="1" dirty="0"/>
              <a:t>Alfa </a:t>
            </a:r>
            <a:r>
              <a:rPr lang="hr-HR" b="1" dirty="0" err="1"/>
              <a:t>Laval</a:t>
            </a:r>
            <a:r>
              <a:rPr lang="hr-HR" b="1" dirty="0"/>
              <a:t> </a:t>
            </a:r>
            <a:r>
              <a:rPr lang="hr-HR" b="1" dirty="0" err="1"/>
              <a:t>PureBallast</a:t>
            </a:r>
            <a:r>
              <a:rPr lang="hr-HR" b="1" dirty="0"/>
              <a:t> </a:t>
            </a:r>
            <a:r>
              <a:rPr lang="hr-HR" dirty="0"/>
              <a:t>3.0 	</a:t>
            </a:r>
            <a:r>
              <a:rPr lang="hr-HR" dirty="0" smtClean="0"/>
              <a:t>(</a:t>
            </a:r>
            <a:r>
              <a:rPr lang="hr-HR" dirty="0" err="1" smtClean="0"/>
              <a:t>filtracija+UV</a:t>
            </a:r>
            <a:r>
              <a:rPr lang="hr-HR" dirty="0" smtClean="0"/>
              <a:t> na </a:t>
            </a:r>
            <a:r>
              <a:rPr lang="hr-HR" dirty="0" err="1" smtClean="0"/>
              <a:t>usisu</a:t>
            </a:r>
            <a:r>
              <a:rPr lang="hr-HR" dirty="0" smtClean="0"/>
              <a:t> i UV na ispustu)</a:t>
            </a:r>
          </a:p>
          <a:p>
            <a:r>
              <a:rPr lang="hr-HR" dirty="0" smtClean="0"/>
              <a:t> </a:t>
            </a:r>
            <a:r>
              <a:rPr lang="hr-HR" b="1" dirty="0" err="1"/>
              <a:t>Trojan</a:t>
            </a:r>
            <a:r>
              <a:rPr lang="hr-HR" b="1" dirty="0"/>
              <a:t> </a:t>
            </a:r>
            <a:r>
              <a:rPr lang="hr-HR" b="1" dirty="0" err="1"/>
              <a:t>Marinex</a:t>
            </a:r>
            <a:r>
              <a:rPr lang="hr-HR" b="1" dirty="0"/>
              <a:t> </a:t>
            </a:r>
            <a:r>
              <a:rPr lang="hr-HR" b="1" dirty="0" smtClean="0"/>
              <a:t>BWT </a:t>
            </a:r>
            <a:r>
              <a:rPr lang="hr-HR" dirty="0"/>
              <a:t>	</a:t>
            </a:r>
            <a:r>
              <a:rPr lang="hr-HR" dirty="0" smtClean="0"/>
              <a:t>(</a:t>
            </a:r>
            <a:r>
              <a:rPr lang="hr-HR" dirty="0" err="1"/>
              <a:t>filtracija+UV</a:t>
            </a:r>
            <a:r>
              <a:rPr lang="hr-HR" dirty="0"/>
              <a:t> na </a:t>
            </a:r>
            <a:r>
              <a:rPr lang="hr-HR" dirty="0" err="1"/>
              <a:t>usisu</a:t>
            </a:r>
            <a:r>
              <a:rPr lang="hr-HR" dirty="0"/>
              <a:t> i UV na </a:t>
            </a:r>
            <a:r>
              <a:rPr lang="hr-HR" dirty="0" smtClean="0"/>
              <a:t>ispustu)</a:t>
            </a:r>
          </a:p>
          <a:p>
            <a:pPr marL="0" indent="0">
              <a:buNone/>
            </a:pPr>
            <a:r>
              <a:rPr lang="hr-HR" dirty="0" smtClean="0"/>
              <a:t>JAPAN:</a:t>
            </a:r>
          </a:p>
          <a:p>
            <a:r>
              <a:rPr lang="en-US" dirty="0" smtClean="0"/>
              <a:t> </a:t>
            </a:r>
            <a:r>
              <a:rPr lang="en-US" b="1" dirty="0"/>
              <a:t>Miura BWMS </a:t>
            </a:r>
            <a:r>
              <a:rPr lang="en-US" dirty="0"/>
              <a:t>	</a:t>
            </a:r>
            <a:r>
              <a:rPr lang="hr-HR" dirty="0" smtClean="0"/>
              <a:t>( </a:t>
            </a:r>
            <a:r>
              <a:rPr lang="hr-HR" dirty="0" err="1"/>
              <a:t>filtracija+UV</a:t>
            </a:r>
            <a:r>
              <a:rPr lang="hr-HR" dirty="0"/>
              <a:t> na </a:t>
            </a:r>
            <a:r>
              <a:rPr lang="hr-HR" dirty="0" err="1"/>
              <a:t>usisu</a:t>
            </a:r>
            <a:r>
              <a:rPr lang="hr-HR" dirty="0"/>
              <a:t> i UV na </a:t>
            </a:r>
            <a:r>
              <a:rPr lang="hr-HR" dirty="0" smtClean="0"/>
              <a:t>ispustu)</a:t>
            </a:r>
          </a:p>
          <a:p>
            <a:r>
              <a:rPr lang="en-US" dirty="0" smtClean="0"/>
              <a:t> </a:t>
            </a:r>
            <a:r>
              <a:rPr lang="en-US" b="1" dirty="0"/>
              <a:t>ECOMARINE</a:t>
            </a:r>
            <a:r>
              <a:rPr lang="en-US" dirty="0"/>
              <a:t> ballast water management system 	</a:t>
            </a:r>
            <a:r>
              <a:rPr lang="hr-HR" dirty="0"/>
              <a:t>( </a:t>
            </a:r>
            <a:r>
              <a:rPr lang="hr-HR" dirty="0" err="1"/>
              <a:t>filtracija+UV</a:t>
            </a:r>
            <a:r>
              <a:rPr lang="hr-HR" dirty="0"/>
              <a:t> na </a:t>
            </a:r>
            <a:r>
              <a:rPr lang="hr-HR" dirty="0" err="1"/>
              <a:t>usisu</a:t>
            </a:r>
            <a:r>
              <a:rPr lang="hr-HR" dirty="0"/>
              <a:t> i UV na ispustu)</a:t>
            </a:r>
          </a:p>
          <a:p>
            <a:endParaRPr lang="en-US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TYPE APPROVAL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NJEMAČKA: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Ecochlor</a:t>
            </a:r>
            <a:r>
              <a:rPr lang="en-US" b="1" dirty="0" smtClean="0"/>
              <a:t> </a:t>
            </a:r>
            <a:r>
              <a:rPr lang="en-US" dirty="0"/>
              <a:t>Ballast Water Treatment System, Series 75 </a:t>
            </a:r>
            <a:r>
              <a:rPr lang="hr-HR" dirty="0" smtClean="0"/>
              <a:t>(G8 i G9) (ima </a:t>
            </a:r>
            <a:r>
              <a:rPr lang="hr-HR" dirty="0" err="1" smtClean="0"/>
              <a:t>Basic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Final</a:t>
            </a:r>
            <a:r>
              <a:rPr lang="hr-HR" dirty="0" smtClean="0"/>
              <a:t> App.)- </a:t>
            </a:r>
            <a:r>
              <a:rPr lang="hr-HR" dirty="0" err="1" smtClean="0"/>
              <a:t>filtracija+kloriranje</a:t>
            </a:r>
            <a:r>
              <a:rPr lang="en-US" dirty="0"/>
              <a:t>	</a:t>
            </a:r>
          </a:p>
          <a:p>
            <a:r>
              <a:rPr lang="en-US" dirty="0" smtClean="0"/>
              <a:t> </a:t>
            </a:r>
            <a:r>
              <a:rPr lang="en-US" b="1" dirty="0"/>
              <a:t>Ocean Protection </a:t>
            </a:r>
            <a:r>
              <a:rPr lang="en-US" b="1" dirty="0" smtClean="0"/>
              <a:t>System </a:t>
            </a:r>
            <a:r>
              <a:rPr lang="en-US" dirty="0" smtClean="0"/>
              <a:t>OPS-250 </a:t>
            </a:r>
            <a:r>
              <a:rPr lang="hr-HR" dirty="0" smtClean="0"/>
              <a:t>(</a:t>
            </a:r>
            <a:r>
              <a:rPr lang="en-US" dirty="0" smtClean="0"/>
              <a:t>by </a:t>
            </a:r>
            <a:r>
              <a:rPr lang="en-US" dirty="0"/>
              <a:t>MAHLE </a:t>
            </a:r>
            <a:r>
              <a:rPr lang="en-US" dirty="0" err="1" smtClean="0"/>
              <a:t>Industriefiltration</a:t>
            </a:r>
            <a:r>
              <a:rPr lang="hr-HR" dirty="0" smtClean="0"/>
              <a:t>) (filtracija + UV)</a:t>
            </a:r>
          </a:p>
          <a:p>
            <a:r>
              <a:rPr lang="hr-HR" dirty="0" smtClean="0"/>
              <a:t> </a:t>
            </a:r>
            <a:r>
              <a:rPr lang="hr-HR" b="1" dirty="0" err="1"/>
              <a:t>BallastMaster</a:t>
            </a:r>
            <a:r>
              <a:rPr lang="hr-HR" b="1" dirty="0"/>
              <a:t> </a:t>
            </a:r>
            <a:r>
              <a:rPr lang="hr-HR" b="1" dirty="0" err="1"/>
              <a:t>ultraV</a:t>
            </a:r>
            <a:r>
              <a:rPr lang="hr-HR" b="1" dirty="0"/>
              <a:t> 250</a:t>
            </a:r>
            <a:r>
              <a:rPr lang="hr-HR" dirty="0"/>
              <a:t>" </a:t>
            </a:r>
            <a:r>
              <a:rPr lang="hr-HR" dirty="0" smtClean="0"/>
              <a:t>(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/>
              <a:t>GEA </a:t>
            </a:r>
            <a:r>
              <a:rPr lang="hr-HR" dirty="0" err="1"/>
              <a:t>Westfalia</a:t>
            </a:r>
            <a:r>
              <a:rPr lang="hr-HR" dirty="0"/>
              <a:t> Separator </a:t>
            </a:r>
            <a:r>
              <a:rPr lang="hr-HR" dirty="0" smtClean="0"/>
              <a:t>Group)- filtracija+ UV </a:t>
            </a:r>
            <a:r>
              <a:rPr lang="hr-HR" dirty="0"/>
              <a:t>	</a:t>
            </a:r>
          </a:p>
          <a:p>
            <a:r>
              <a:rPr lang="en-US" b="1" dirty="0" err="1" smtClean="0"/>
              <a:t>CleanBallast</a:t>
            </a:r>
            <a:r>
              <a:rPr lang="en-US" b="1" dirty="0" smtClean="0"/>
              <a:t> </a:t>
            </a:r>
            <a:r>
              <a:rPr lang="en-US" b="1" dirty="0"/>
              <a:t>500-1</a:t>
            </a:r>
            <a:r>
              <a:rPr lang="en-US" dirty="0" smtClean="0"/>
              <a:t> (by </a:t>
            </a:r>
            <a:r>
              <a:rPr lang="en-US" dirty="0"/>
              <a:t>RWO GmbH – Marine Water Technology, Veolia Water Solutions &amp; </a:t>
            </a:r>
            <a:r>
              <a:rPr lang="en-US" dirty="0" smtClean="0"/>
              <a:t>Technologies</a:t>
            </a:r>
            <a:r>
              <a:rPr lang="hr-HR" dirty="0" smtClean="0"/>
              <a:t>) (G8 i G9) (</a:t>
            </a:r>
            <a:r>
              <a:rPr lang="hr-HR" dirty="0" err="1" smtClean="0"/>
              <a:t>filtracija+elektroliza+dezinfekcija</a:t>
            </a:r>
            <a:r>
              <a:rPr lang="hr-HR" dirty="0" smtClean="0"/>
              <a:t> (TRO)+ neutralizacija 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0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TYPE APPROVAL </a:t>
            </a:r>
            <a:br>
              <a:rPr lang="hr-HR" dirty="0" smtClean="0"/>
            </a:br>
            <a:r>
              <a:rPr lang="hr-HR" dirty="0" smtClean="0"/>
              <a:t>- nastavak-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NJEMAČKA</a:t>
            </a:r>
            <a:endParaRPr lang="hr-HR" dirty="0"/>
          </a:p>
          <a:p>
            <a:r>
              <a:rPr lang="en-US" dirty="0"/>
              <a:t> </a:t>
            </a:r>
            <a:r>
              <a:rPr lang="en-US" b="1" dirty="0" err="1"/>
              <a:t>Cathelco</a:t>
            </a:r>
            <a:r>
              <a:rPr lang="en-US" b="1" dirty="0"/>
              <a:t> Ballast Water Management System – </a:t>
            </a:r>
            <a:r>
              <a:rPr lang="en-US" b="1" dirty="0" smtClean="0"/>
              <a:t>A2</a:t>
            </a:r>
            <a:r>
              <a:rPr lang="hr-HR" dirty="0" smtClean="0"/>
              <a:t> (</a:t>
            </a:r>
            <a:r>
              <a:rPr lang="en-US" dirty="0" smtClean="0"/>
              <a:t>by </a:t>
            </a:r>
            <a:r>
              <a:rPr lang="en-US" dirty="0" err="1"/>
              <a:t>Cathelco</a:t>
            </a:r>
            <a:r>
              <a:rPr lang="en-US" dirty="0"/>
              <a:t> Ltd</a:t>
            </a:r>
            <a:r>
              <a:rPr lang="en-US" dirty="0" smtClean="0"/>
              <a:t>.</a:t>
            </a:r>
            <a:r>
              <a:rPr lang="hr-HR" dirty="0" smtClean="0"/>
              <a:t>)- filtracija + UV (</a:t>
            </a:r>
            <a:r>
              <a:rPr lang="hr-HR" dirty="0" err="1" smtClean="0"/>
              <a:t>usis</a:t>
            </a:r>
            <a:r>
              <a:rPr lang="hr-HR" dirty="0" smtClean="0"/>
              <a:t>) i UV (ispust)</a:t>
            </a:r>
            <a:r>
              <a:rPr lang="en-US" dirty="0"/>
              <a:t>	</a:t>
            </a:r>
          </a:p>
          <a:p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BASIC </a:t>
            </a:r>
            <a:r>
              <a:rPr lang="hr-HR" dirty="0" err="1" smtClean="0"/>
              <a:t>and</a:t>
            </a:r>
            <a:r>
              <a:rPr lang="hr-HR" dirty="0" smtClean="0"/>
              <a:t> FINAL APPROVAL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SINGAPORE (BASIC)</a:t>
            </a:r>
            <a:endParaRPr lang="hr-HR" dirty="0"/>
          </a:p>
          <a:p>
            <a:r>
              <a:rPr lang="en-US" dirty="0"/>
              <a:t> Basic Approval of the </a:t>
            </a:r>
            <a:r>
              <a:rPr lang="en-US" b="1" dirty="0" err="1" smtClean="0"/>
              <a:t>ElysisGuard</a:t>
            </a:r>
            <a:r>
              <a:rPr lang="hr-HR" dirty="0" smtClean="0"/>
              <a:t> (</a:t>
            </a:r>
            <a:r>
              <a:rPr lang="hr-HR" dirty="0"/>
              <a:t>KALF </a:t>
            </a:r>
            <a:r>
              <a:rPr lang="hr-HR" dirty="0" err="1"/>
              <a:t>Engineering</a:t>
            </a:r>
            <a:r>
              <a:rPr lang="hr-HR" dirty="0"/>
              <a:t> </a:t>
            </a:r>
            <a:r>
              <a:rPr lang="hr-HR" dirty="0" err="1"/>
              <a:t>Pte</a:t>
            </a:r>
            <a:r>
              <a:rPr lang="hr-HR" dirty="0"/>
              <a:t>. </a:t>
            </a:r>
            <a:r>
              <a:rPr lang="hr-HR" dirty="0" err="1"/>
              <a:t>Ltd</a:t>
            </a:r>
            <a:r>
              <a:rPr lang="hr-HR" dirty="0"/>
              <a:t> </a:t>
            </a:r>
            <a:r>
              <a:rPr lang="hr-HR" dirty="0" smtClean="0"/>
              <a:t>)(G9).</a:t>
            </a:r>
          </a:p>
          <a:p>
            <a:pPr marL="0" indent="0">
              <a:buNone/>
            </a:pPr>
            <a:r>
              <a:rPr lang="hr-HR" dirty="0" smtClean="0"/>
              <a:t>Filtracija+ </a:t>
            </a:r>
            <a:r>
              <a:rPr lang="hr-HR" dirty="0" err="1" smtClean="0"/>
              <a:t>eleltrokem</a:t>
            </a:r>
            <a:r>
              <a:rPr lang="hr-HR" dirty="0" smtClean="0"/>
              <a:t>.+ neutralizacija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hr-HR" dirty="0" smtClean="0"/>
              <a:t>KOREA (FINAL):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MARINOMATE</a:t>
            </a:r>
            <a:r>
              <a:rPr lang="en-US" dirty="0" smtClean="0"/>
              <a:t> </a:t>
            </a:r>
            <a:r>
              <a:rPr lang="hr-HR" dirty="0" smtClean="0"/>
              <a:t>(</a:t>
            </a:r>
            <a:r>
              <a:rPr lang="en-US" dirty="0" smtClean="0"/>
              <a:t>by </a:t>
            </a:r>
            <a:r>
              <a:rPr lang="en-US" dirty="0"/>
              <a:t>KT Marine Co</a:t>
            </a:r>
            <a:r>
              <a:rPr lang="en-US" dirty="0" smtClean="0"/>
              <a:t>.</a:t>
            </a:r>
            <a:r>
              <a:rPr lang="hr-HR" dirty="0" smtClean="0"/>
              <a:t>)- „</a:t>
            </a:r>
            <a:r>
              <a:rPr lang="hr-HR" dirty="0" err="1" smtClean="0"/>
              <a:t>plankill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smtClean="0"/>
              <a:t>pipe”+ elektroliza+ neutralizacija (G9)</a:t>
            </a:r>
          </a:p>
          <a:p>
            <a:r>
              <a:rPr lang="hr-HR" dirty="0" smtClean="0"/>
              <a:t> </a:t>
            </a:r>
            <a:r>
              <a:rPr lang="hr-HR" b="1" dirty="0"/>
              <a:t>KURITA</a:t>
            </a:r>
            <a:r>
              <a:rPr lang="hr-HR" dirty="0"/>
              <a:t>	</a:t>
            </a:r>
            <a:r>
              <a:rPr lang="hr-HR" dirty="0" smtClean="0"/>
              <a:t>(</a:t>
            </a:r>
            <a:r>
              <a:rPr lang="hr-HR" dirty="0" err="1"/>
              <a:t>Kurita</a:t>
            </a:r>
            <a:r>
              <a:rPr lang="hr-HR" dirty="0"/>
              <a:t> Water Industries </a:t>
            </a:r>
            <a:r>
              <a:rPr lang="hr-HR" dirty="0" err="1"/>
              <a:t>Ltd</a:t>
            </a:r>
            <a:r>
              <a:rPr lang="hr-HR" dirty="0"/>
              <a:t> </a:t>
            </a:r>
            <a:r>
              <a:rPr lang="hr-HR" dirty="0" smtClean="0"/>
              <a:t>)</a:t>
            </a:r>
            <a:r>
              <a:rPr lang="hr-HR" dirty="0"/>
              <a:t> </a:t>
            </a:r>
            <a:r>
              <a:rPr lang="hr-HR" dirty="0" err="1" smtClean="0"/>
              <a:t>biocide</a:t>
            </a:r>
            <a:r>
              <a:rPr lang="hr-HR" dirty="0" smtClean="0"/>
              <a:t>- natrijev </a:t>
            </a:r>
            <a:r>
              <a:rPr lang="hr-HR" dirty="0" err="1" smtClean="0"/>
              <a:t>hipoklorid</a:t>
            </a:r>
            <a:r>
              <a:rPr lang="hr-HR" dirty="0" smtClean="0"/>
              <a:t>  (G9)</a:t>
            </a:r>
          </a:p>
          <a:p>
            <a:r>
              <a:rPr lang="en-US" b="1" dirty="0" err="1" smtClean="0"/>
              <a:t>BlueZone</a:t>
            </a:r>
            <a:r>
              <a:rPr lang="en-US" b="1" dirty="0" smtClean="0"/>
              <a:t> </a:t>
            </a:r>
            <a:r>
              <a:rPr lang="hr-HR" b="1" dirty="0" smtClean="0"/>
              <a:t>BWM </a:t>
            </a:r>
            <a:r>
              <a:rPr lang="hr-HR" dirty="0" smtClean="0"/>
              <a:t>(</a:t>
            </a:r>
            <a:r>
              <a:rPr lang="hr-HR" dirty="0" err="1"/>
              <a:t>by</a:t>
            </a:r>
            <a:r>
              <a:rPr lang="hr-HR" dirty="0"/>
              <a:t> SUNBO Industries Co. </a:t>
            </a:r>
            <a:r>
              <a:rPr lang="hr-HR" dirty="0" smtClean="0"/>
              <a:t>)- ozon+ neutralizacija (G9)</a:t>
            </a:r>
          </a:p>
          <a:p>
            <a:r>
              <a:rPr lang="hr-HR" dirty="0" smtClean="0"/>
              <a:t>SVI FINALNI ODOBRENI OD GESAP WG</a:t>
            </a:r>
            <a:endParaRPr lang="en-US" dirty="0"/>
          </a:p>
          <a:p>
            <a:endParaRPr lang="en-US" dirty="0"/>
          </a:p>
          <a:p>
            <a:endParaRPr lang="hr-HR" dirty="0" smtClean="0"/>
          </a:p>
          <a:p>
            <a:pPr marL="0" indent="0"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4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KEMIKALIJE- NUSPRODUKT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Doc</a:t>
            </a:r>
            <a:r>
              <a:rPr lang="hr-HR" dirty="0" smtClean="0"/>
              <a:t> 67/INF 17- LISTU KEMIKALIJA najčešće pronađenih u tretiranim balastnim vodama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5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 smtClean="0"/>
              <a:t>SMJERNICE ZA STRIPPING (iskrcaj ostataka balasta) korištenjem  </a:t>
            </a:r>
            <a:r>
              <a:rPr lang="hr-HR" sz="3200" b="1" dirty="0" err="1" smtClean="0"/>
              <a:t>eductora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>67/2/8, 67/2/10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err="1" smtClean="0"/>
              <a:t>Marshal</a:t>
            </a:r>
            <a:r>
              <a:rPr lang="hr-HR" b="1" dirty="0" smtClean="0"/>
              <a:t> </a:t>
            </a:r>
            <a:r>
              <a:rPr lang="hr-HR" b="1" dirty="0" err="1" smtClean="0"/>
              <a:t>Islands</a:t>
            </a:r>
            <a:r>
              <a:rPr lang="hr-HR" b="1" dirty="0" smtClean="0"/>
              <a:t> &amp; </a:t>
            </a:r>
            <a:r>
              <a:rPr lang="hr-HR" b="1" dirty="0" err="1" smtClean="0"/>
              <a:t>indus</a:t>
            </a:r>
            <a:r>
              <a:rPr lang="hr-HR" dirty="0" smtClean="0"/>
              <a:t>.- izmjena nacrta Smjernica</a:t>
            </a:r>
          </a:p>
          <a:p>
            <a:pPr marL="0" indent="0">
              <a:buNone/>
            </a:pPr>
            <a:r>
              <a:rPr lang="hr-HR" dirty="0" smtClean="0"/>
              <a:t>-pitanje reprezentativnosti uzorka</a:t>
            </a:r>
          </a:p>
          <a:p>
            <a:pPr>
              <a:buFontTx/>
              <a:buChar char="-"/>
            </a:pPr>
            <a:r>
              <a:rPr lang="hr-HR" b="1" dirty="0" smtClean="0"/>
              <a:t>BW koja je tretirana i zadovoljava standard može </a:t>
            </a:r>
            <a:r>
              <a:rPr lang="hr-HR" b="1" dirty="0" err="1" smtClean="0"/>
              <a:t>koristenjem</a:t>
            </a:r>
            <a:r>
              <a:rPr lang="hr-HR" b="1" dirty="0" smtClean="0"/>
              <a:t> lokalne vode i kroz </a:t>
            </a:r>
            <a:r>
              <a:rPr lang="hr-HR" b="1" dirty="0" err="1" smtClean="0"/>
              <a:t>eductor</a:t>
            </a:r>
            <a:r>
              <a:rPr lang="hr-HR" b="1" dirty="0" smtClean="0"/>
              <a:t> ispustiti u okoliš</a:t>
            </a:r>
          </a:p>
          <a:p>
            <a:pPr>
              <a:buFontTx/>
              <a:buChar char="-"/>
            </a:pPr>
            <a:r>
              <a:rPr lang="hr-HR" b="1" dirty="0" smtClean="0"/>
              <a:t>Japan &amp;</a:t>
            </a:r>
            <a:r>
              <a:rPr lang="hr-HR" b="1" dirty="0" err="1" smtClean="0"/>
              <a:t>etc</a:t>
            </a:r>
            <a:r>
              <a:rPr lang="hr-HR" b="1" dirty="0" smtClean="0"/>
              <a:t>.- protive se uzorkovanju u toj fazi</a:t>
            </a:r>
          </a:p>
          <a:p>
            <a:pPr marL="0" indent="0">
              <a:buNone/>
            </a:pPr>
            <a:r>
              <a:rPr lang="hr-HR" b="1" dirty="0" smtClean="0"/>
              <a:t>EU- podržati </a:t>
            </a:r>
            <a:r>
              <a:rPr lang="hr-HR" b="1" dirty="0" err="1" smtClean="0"/>
              <a:t>Marshall</a:t>
            </a:r>
            <a:r>
              <a:rPr lang="hr-HR" b="1" dirty="0" smtClean="0"/>
              <a:t> </a:t>
            </a:r>
            <a:r>
              <a:rPr lang="hr-HR" b="1" dirty="0" err="1" smtClean="0"/>
              <a:t>Islands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KOMENAR?</a:t>
            </a:r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PSC SMJERNICE</a:t>
            </a:r>
            <a:br>
              <a:rPr lang="hr-HR" sz="3200" b="1" dirty="0" smtClean="0"/>
            </a:br>
            <a:r>
              <a:rPr lang="hr-HR" sz="3200" b="1" dirty="0" smtClean="0"/>
              <a:t>67/2/7 i 67/2/13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PSC u 4 stupnja: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Inicijalni pregled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Detaljni pregled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Indikativno uzorkovanje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Detaljno uzorkovanje 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8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Inicijalni pregled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Dokumentacija (BWC, BWMP, BWRB)</a:t>
            </a:r>
          </a:p>
          <a:p>
            <a:r>
              <a:rPr lang="hr-HR" dirty="0" smtClean="0"/>
              <a:t>Da li je sve uneseno u BWRB</a:t>
            </a:r>
          </a:p>
          <a:p>
            <a:r>
              <a:rPr lang="hr-HR" dirty="0" smtClean="0"/>
              <a:t>Vizualni pregled broda i opreme</a:t>
            </a:r>
          </a:p>
          <a:p>
            <a:r>
              <a:rPr lang="hr-HR" dirty="0" smtClean="0"/>
              <a:t>Da li je brod poduzeo korake da udovolji D-2 sukladno rez. A.1088(28) ?</a:t>
            </a:r>
          </a:p>
          <a:p>
            <a:r>
              <a:rPr lang="hr-HR" dirty="0" smtClean="0"/>
              <a:t>Zaduženi časnik i  obučena posada</a:t>
            </a:r>
          </a:p>
          <a:p>
            <a:r>
              <a:rPr lang="hr-HR" dirty="0" smtClean="0"/>
              <a:t>Izuzeća- dokaz razloga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2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Detaljni pregled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„Clear </a:t>
            </a:r>
            <a:r>
              <a:rPr lang="hr-HR" dirty="0" err="1" smtClean="0"/>
              <a:t>Ground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PSC može obustaviti iskrcaj balasta </a:t>
            </a:r>
          </a:p>
          <a:p>
            <a:r>
              <a:rPr lang="hr-HR" dirty="0" smtClean="0"/>
              <a:t>Da li je sustav postavljen i radi u skladu sa planom</a:t>
            </a:r>
          </a:p>
          <a:p>
            <a:r>
              <a:rPr lang="hr-HR" dirty="0" smtClean="0"/>
              <a:t>Rukovanje uređajima, sigurnosne upute </a:t>
            </a:r>
          </a:p>
          <a:p>
            <a:r>
              <a:rPr lang="hr-HR" dirty="0" smtClean="0"/>
              <a:t>Aktivne supstance – skladištenje i rukovanje</a:t>
            </a:r>
          </a:p>
          <a:p>
            <a:pPr marL="0" indent="0">
              <a:buNone/>
            </a:pPr>
            <a:r>
              <a:rPr lang="hr-HR" i="1" dirty="0" smtClean="0"/>
              <a:t>„More </a:t>
            </a:r>
            <a:r>
              <a:rPr lang="hr-HR" i="1" dirty="0" err="1" smtClean="0"/>
              <a:t>detailed</a:t>
            </a:r>
            <a:r>
              <a:rPr lang="hr-HR" i="1" dirty="0" smtClean="0"/>
              <a:t> </a:t>
            </a:r>
            <a:r>
              <a:rPr lang="hr-HR" i="1" dirty="0" err="1" smtClean="0"/>
              <a:t>inspection</a:t>
            </a:r>
            <a:r>
              <a:rPr lang="hr-HR" i="1" dirty="0" smtClean="0"/>
              <a:t> </a:t>
            </a:r>
            <a:r>
              <a:rPr lang="hr-HR" i="1" dirty="0" err="1" smtClean="0"/>
              <a:t>may</a:t>
            </a:r>
            <a:r>
              <a:rPr lang="hr-HR" i="1" dirty="0" smtClean="0"/>
              <a:t> </a:t>
            </a:r>
            <a:r>
              <a:rPr lang="hr-HR" i="1" dirty="0" err="1"/>
              <a:t>r</a:t>
            </a:r>
            <a:r>
              <a:rPr lang="hr-HR" i="1" dirty="0" err="1" smtClean="0"/>
              <a:t>esult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sampling</a:t>
            </a:r>
            <a:r>
              <a:rPr lang="hr-HR" i="1" dirty="0" smtClean="0"/>
              <a:t>”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Uzorkovanje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Indikativno i Detaljno</a:t>
            </a:r>
          </a:p>
          <a:p>
            <a:pPr marL="0" indent="0">
              <a:buNone/>
            </a:pPr>
            <a:r>
              <a:rPr lang="hr-HR" b="1" dirty="0" smtClean="0"/>
              <a:t>Da li se na temelju indikativnog uzorkovanja može sankcionirati brod?</a:t>
            </a:r>
          </a:p>
          <a:p>
            <a:pPr marL="0" indent="0">
              <a:buNone/>
            </a:pPr>
            <a:r>
              <a:rPr lang="hr-HR" b="1" dirty="0" smtClean="0"/>
              <a:t>Da li se za indikativni uzorak treba odrediti „</a:t>
            </a:r>
            <a:r>
              <a:rPr lang="hr-HR" b="1" dirty="0" err="1" smtClean="0"/>
              <a:t>treshold</a:t>
            </a:r>
            <a:r>
              <a:rPr lang="hr-HR" b="1" dirty="0" smtClean="0"/>
              <a:t>”?</a:t>
            </a:r>
          </a:p>
          <a:p>
            <a:pPr marL="0" indent="0">
              <a:buNone/>
            </a:pPr>
            <a:r>
              <a:rPr lang="hr-HR" b="1" dirty="0" smtClean="0"/>
              <a:t>Komentar?</a:t>
            </a:r>
          </a:p>
          <a:p>
            <a:pPr marL="0" indent="0">
              <a:buNone/>
            </a:pPr>
            <a:r>
              <a:rPr lang="hr-HR" b="1" dirty="0" err="1" smtClean="0"/>
              <a:t>Undue</a:t>
            </a:r>
            <a:r>
              <a:rPr lang="hr-HR" b="1" dirty="0" smtClean="0"/>
              <a:t> </a:t>
            </a:r>
            <a:r>
              <a:rPr lang="hr-HR" b="1" dirty="0" err="1" smtClean="0"/>
              <a:t>dely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ship</a:t>
            </a:r>
            <a:endParaRPr lang="hr-HR" b="1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5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Status (30.09.2014.)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41 DRŽAVA SA 30,25% flote</a:t>
            </a:r>
          </a:p>
          <a:p>
            <a:r>
              <a:rPr lang="hr-HR" dirty="0" smtClean="0"/>
              <a:t>Uvjet za stupanje na snagu: 12 mjeseci nakon ratifikacije 30 država sa 35% svjetske tonaže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ZABRANA ISKRCAJA BALASTA (TEMELJEM UZORKOVANJA)</a:t>
            </a:r>
          </a:p>
          <a:p>
            <a:r>
              <a:rPr lang="hr-HR" dirty="0" smtClean="0"/>
              <a:t>Sankcije za </a:t>
            </a:r>
            <a:r>
              <a:rPr lang="hr-HR" dirty="0" err="1" smtClean="0"/>
              <a:t>neudovoljavanje</a:t>
            </a:r>
            <a:r>
              <a:rPr lang="hr-HR" dirty="0" smtClean="0"/>
              <a:t> standardima Konvencije:</a:t>
            </a:r>
          </a:p>
          <a:p>
            <a:r>
              <a:rPr lang="hr-HR" dirty="0" smtClean="0"/>
              <a:t>-upozorenje, </a:t>
            </a:r>
          </a:p>
          <a:p>
            <a:r>
              <a:rPr lang="hr-HR" dirty="0" smtClean="0"/>
              <a:t>zadržavanje, </a:t>
            </a:r>
          </a:p>
          <a:p>
            <a:r>
              <a:rPr lang="hr-HR" dirty="0" smtClean="0"/>
              <a:t>izgon</a:t>
            </a:r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5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ALTERNATIVNE MJERE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Zadržavanje balasta na brodu</a:t>
            </a:r>
          </a:p>
          <a:p>
            <a:r>
              <a:rPr lang="hr-HR" dirty="0" smtClean="0"/>
              <a:t>Popravak BWMS</a:t>
            </a:r>
          </a:p>
          <a:p>
            <a:r>
              <a:rPr lang="hr-HR" dirty="0" smtClean="0"/>
              <a:t>Izmjena BW ako je moguća i u skladu sa smjernicama</a:t>
            </a:r>
          </a:p>
          <a:p>
            <a:r>
              <a:rPr lang="hr-HR" dirty="0" smtClean="0"/>
              <a:t>Iskrcaj balasta u drugi brod ili prihvatni uređaj</a:t>
            </a:r>
          </a:p>
          <a:p>
            <a:r>
              <a:rPr lang="hr-HR" dirty="0" smtClean="0"/>
              <a:t>Dopustiti djelomičnu obradu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2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IZUZEĆA</a:t>
            </a:r>
            <a:br>
              <a:rPr lang="hr-HR" dirty="0" smtClean="0"/>
            </a:br>
            <a:r>
              <a:rPr lang="hr-HR" dirty="0" smtClean="0"/>
              <a:t>676/2/12 Danska i </a:t>
            </a:r>
            <a:r>
              <a:rPr lang="hr-HR" dirty="0" err="1" smtClean="0"/>
              <a:t>Interferry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Primjena pravila A-3 i A-4</a:t>
            </a:r>
          </a:p>
          <a:p>
            <a:r>
              <a:rPr lang="hr-HR" dirty="0" err="1" smtClean="0"/>
              <a:t>Risk</a:t>
            </a:r>
            <a:r>
              <a:rPr lang="hr-HR" dirty="0" smtClean="0"/>
              <a:t> </a:t>
            </a:r>
            <a:r>
              <a:rPr lang="hr-HR" dirty="0" err="1" smtClean="0"/>
              <a:t>assestment</a:t>
            </a:r>
            <a:endParaRPr lang="hr-HR" dirty="0" smtClean="0"/>
          </a:p>
          <a:p>
            <a:r>
              <a:rPr lang="hr-HR" dirty="0" smtClean="0"/>
              <a:t>Short </a:t>
            </a:r>
            <a:r>
              <a:rPr lang="hr-HR" dirty="0" err="1" smtClean="0"/>
              <a:t>Sea</a:t>
            </a:r>
            <a:r>
              <a:rPr lang="hr-HR" dirty="0" smtClean="0"/>
              <a:t> </a:t>
            </a:r>
            <a:r>
              <a:rPr lang="hr-HR" dirty="0" err="1" smtClean="0"/>
              <a:t>Shipping</a:t>
            </a:r>
            <a:endParaRPr lang="hr-HR" dirty="0" smtClean="0"/>
          </a:p>
          <a:p>
            <a:r>
              <a:rPr lang="hr-HR" dirty="0" smtClean="0"/>
              <a:t>Aktualno i za jadranski promet</a:t>
            </a:r>
          </a:p>
          <a:p>
            <a:r>
              <a:rPr lang="hr-HR" b="1" dirty="0" smtClean="0"/>
              <a:t>Komentar? Podržati?</a:t>
            </a:r>
            <a:endParaRPr lang="hr-HR" b="1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7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PRIJEDLOZI INDUSTRIJE</a:t>
            </a:r>
            <a:br>
              <a:rPr lang="hr-HR" dirty="0" smtClean="0"/>
            </a:br>
            <a:r>
              <a:rPr lang="hr-HR" dirty="0" smtClean="0"/>
              <a:t>67/2/6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Nepouzdanost Smjernica </a:t>
            </a:r>
            <a:r>
              <a:rPr lang="hr-HR" dirty="0" smtClean="0"/>
              <a:t>G8 (</a:t>
            </a:r>
            <a:r>
              <a:rPr lang="hr-HR" dirty="0" err="1" smtClean="0"/>
              <a:t>Guidelines</a:t>
            </a:r>
            <a:r>
              <a:rPr lang="hr-HR" dirty="0" smtClean="0"/>
              <a:t> for </a:t>
            </a:r>
            <a:r>
              <a:rPr lang="hr-HR" dirty="0" err="1" smtClean="0"/>
              <a:t>approval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BWMS);</a:t>
            </a:r>
          </a:p>
          <a:p>
            <a:r>
              <a:rPr lang="hr-HR" dirty="0" smtClean="0"/>
              <a:t>Američke </a:t>
            </a:r>
            <a:r>
              <a:rPr lang="hr-HR" dirty="0" err="1" smtClean="0"/>
              <a:t>Smjenice</a:t>
            </a:r>
            <a:r>
              <a:rPr lang="hr-HR" dirty="0" smtClean="0"/>
              <a:t> za </a:t>
            </a:r>
            <a:r>
              <a:rPr lang="hr-HR" dirty="0" err="1" smtClean="0"/>
              <a:t>Type</a:t>
            </a:r>
            <a:r>
              <a:rPr lang="hr-HR" dirty="0" smtClean="0"/>
              <a:t> </a:t>
            </a:r>
            <a:r>
              <a:rPr lang="hr-HR" dirty="0" err="1" smtClean="0"/>
              <a:t>approval</a:t>
            </a:r>
            <a:endParaRPr lang="hr-HR" dirty="0" smtClean="0"/>
          </a:p>
          <a:p>
            <a:r>
              <a:rPr lang="hr-HR" dirty="0" smtClean="0"/>
              <a:t>Kriteriji za uzorkovanje i analizu prilikom PSC i posljedice</a:t>
            </a:r>
          </a:p>
          <a:p>
            <a:r>
              <a:rPr lang="hr-HR" dirty="0" smtClean="0"/>
              <a:t>Ne penalizirati brodare koji su u dobroj vjeri instalirali odobrenu opremu</a:t>
            </a:r>
          </a:p>
          <a:p>
            <a:r>
              <a:rPr lang="hr-HR" dirty="0" smtClean="0"/>
              <a:t>Prijedlog rezolucije</a:t>
            </a:r>
          </a:p>
          <a:p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9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KANADSKI PRIJEDLOG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Izmjena G8 </a:t>
            </a:r>
          </a:p>
          <a:p>
            <a:r>
              <a:rPr lang="hr-HR" dirty="0" smtClean="0"/>
              <a:t>Umjesto  „</a:t>
            </a:r>
            <a:r>
              <a:rPr lang="hr-HR" dirty="0" err="1" smtClean="0"/>
              <a:t>grandfather</a:t>
            </a:r>
            <a:r>
              <a:rPr lang="hr-HR" dirty="0" smtClean="0"/>
              <a:t> </a:t>
            </a:r>
            <a:r>
              <a:rPr lang="hr-HR" dirty="0" err="1" smtClean="0"/>
              <a:t>close</a:t>
            </a:r>
            <a:r>
              <a:rPr lang="hr-HR" dirty="0" smtClean="0"/>
              <a:t>” uputa PSC da se manja odstupanja ne sankcioniraju (3 godine- faza uvođenja)</a:t>
            </a:r>
          </a:p>
          <a:p>
            <a:r>
              <a:rPr lang="hr-HR" dirty="0" smtClean="0"/>
              <a:t>Definirati „manja odstupanja”</a:t>
            </a:r>
          </a:p>
          <a:p>
            <a:pPr marL="0" indent="0">
              <a:buNone/>
            </a:pPr>
            <a:r>
              <a:rPr lang="hr-HR" dirty="0" smtClean="0"/>
              <a:t>EU- da novi G8, ali bez posljedica za proizvođače sustava odobrenih po postojećem G8</a:t>
            </a:r>
          </a:p>
          <a:p>
            <a:pPr marL="0" indent="0">
              <a:buNone/>
            </a:pPr>
            <a:r>
              <a:rPr lang="hr-HR" b="1" i="1" dirty="0" smtClean="0"/>
              <a:t>Povezati dijelove </a:t>
            </a:r>
            <a:r>
              <a:rPr lang="hr-HR" b="1" i="1" smtClean="0"/>
              <a:t>kanadske rezolucije </a:t>
            </a:r>
            <a:r>
              <a:rPr lang="hr-HR" b="1" i="1" dirty="0" smtClean="0"/>
              <a:t>sa PSC smjernicama?</a:t>
            </a:r>
          </a:p>
          <a:p>
            <a:r>
              <a:rPr lang="hr-HR" b="1" dirty="0" smtClean="0"/>
              <a:t>KOMENTAR?</a:t>
            </a:r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25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Pitanja? </a:t>
            </a:r>
            <a:r>
              <a:rPr lang="hr-HR" i="1" dirty="0" err="1" smtClean="0"/>
              <a:t>Komenari</a:t>
            </a:r>
            <a:r>
              <a:rPr lang="hr-HR" i="1" dirty="0" smtClean="0"/>
              <a:t>?</a:t>
            </a:r>
            <a:endParaRPr lang="hr-HR" i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37672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BALMAS PROJEKT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PODACI O PROJEKTU</a:t>
            </a:r>
          </a:p>
          <a:p>
            <a:pPr lvl="1"/>
            <a:r>
              <a:rPr lang="hr-HR" dirty="0" smtClean="0"/>
              <a:t>Priprema za učinkovitiju primjenu Konvencije o upravljanju i nadzoru balastnih voda i taloga, 2004. (BWM </a:t>
            </a:r>
            <a:r>
              <a:rPr lang="hr-HR" dirty="0" err="1" smtClean="0"/>
              <a:t>Convention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Projekt se realizira u okviru IPA Adriatic programa, vrijednosti 7.157.158,11€</a:t>
            </a:r>
          </a:p>
          <a:p>
            <a:pPr lvl="1"/>
            <a:r>
              <a:rPr lang="hr-HR" dirty="0" smtClean="0"/>
              <a:t>Voditelj projekta: Institut za vode Slovenije</a:t>
            </a:r>
          </a:p>
          <a:p>
            <a:pPr lvl="1"/>
            <a:r>
              <a:rPr lang="hr-HR" dirty="0" smtClean="0"/>
              <a:t>17 projektnih partnera iz 6 država Regije</a:t>
            </a:r>
          </a:p>
          <a:p>
            <a:pPr lvl="1"/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BALMAS PROJEKT – nastavak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Mare </a:t>
            </a:r>
            <a:r>
              <a:rPr lang="hr-HR" dirty="0" err="1" smtClean="0"/>
              <a:t>Nostrum</a:t>
            </a:r>
            <a:r>
              <a:rPr lang="hr-HR" dirty="0" smtClean="0"/>
              <a:t> – FB 12, proračun 140.358,77€</a:t>
            </a:r>
          </a:p>
          <a:p>
            <a:r>
              <a:rPr lang="hr-HR" dirty="0" err="1" smtClean="0"/>
              <a:t>Predfinanciranje</a:t>
            </a:r>
            <a:r>
              <a:rPr lang="hr-HR" dirty="0" smtClean="0"/>
              <a:t>: 30% alociranih sredstava kao trošak (oko 35.790 €)</a:t>
            </a:r>
          </a:p>
          <a:p>
            <a:r>
              <a:rPr lang="hr-HR" dirty="0" smtClean="0"/>
              <a:t>Svaki trošak na projektu mora biti podrobno objašnjen i dokumentacijski potkrijepljen</a:t>
            </a:r>
          </a:p>
          <a:p>
            <a:r>
              <a:rPr lang="hr-HR" dirty="0" smtClean="0"/>
              <a:t>Ostala sredstva se dobivaju retroaktivno nakon odrađenih aktivnosti na projektu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BALMAS PROJEKT – nastavak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Working</a:t>
            </a:r>
            <a:r>
              <a:rPr lang="hr-HR" dirty="0" smtClean="0"/>
              <a:t> </a:t>
            </a:r>
            <a:r>
              <a:rPr lang="hr-HR" dirty="0" err="1" smtClean="0"/>
              <a:t>Package</a:t>
            </a:r>
            <a:r>
              <a:rPr lang="hr-HR" dirty="0"/>
              <a:t> </a:t>
            </a:r>
            <a:r>
              <a:rPr lang="hr-HR" dirty="0" smtClean="0"/>
              <a:t>4: BW as </a:t>
            </a:r>
            <a:r>
              <a:rPr lang="hr-HR" dirty="0" err="1" smtClean="0"/>
              <a:t>vector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introduction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HAOP </a:t>
            </a:r>
            <a:r>
              <a:rPr lang="hr-HR" dirty="0" err="1" smtClean="0"/>
              <a:t>and</a:t>
            </a:r>
            <a:r>
              <a:rPr lang="hr-HR" dirty="0" smtClean="0"/>
              <a:t> BWM </a:t>
            </a:r>
            <a:r>
              <a:rPr lang="hr-HR" dirty="0" err="1" smtClean="0"/>
              <a:t>options</a:t>
            </a:r>
            <a:r>
              <a:rPr lang="hr-HR" dirty="0" smtClean="0"/>
              <a:t>, leader: Mare </a:t>
            </a:r>
            <a:r>
              <a:rPr lang="hr-HR" dirty="0" err="1" smtClean="0"/>
              <a:t>Nostrum</a:t>
            </a:r>
            <a:r>
              <a:rPr lang="hr-HR" dirty="0" smtClean="0"/>
              <a:t> (cca. 60 000eur)</a:t>
            </a:r>
          </a:p>
          <a:p>
            <a:r>
              <a:rPr lang="hr-HR" dirty="0" smtClean="0"/>
              <a:t>Aktivnosti WP4: analiza prometa u Jadranu i </a:t>
            </a:r>
            <a:r>
              <a:rPr lang="hr-HR" dirty="0" err="1" smtClean="0"/>
              <a:t>iskrcaja</a:t>
            </a:r>
            <a:r>
              <a:rPr lang="hr-HR" dirty="0" smtClean="0"/>
              <a:t> balastnih voda</a:t>
            </a:r>
          </a:p>
          <a:p>
            <a:r>
              <a:rPr lang="hr-HR" dirty="0" err="1" smtClean="0"/>
              <a:t>Reporting</a:t>
            </a:r>
            <a:r>
              <a:rPr lang="hr-HR" dirty="0" smtClean="0"/>
              <a:t> – zajednička mjera</a:t>
            </a:r>
          </a:p>
          <a:p>
            <a:r>
              <a:rPr lang="hr-HR" dirty="0" smtClean="0"/>
              <a:t>Tehnologije obrade balastnih voda</a:t>
            </a:r>
          </a:p>
          <a:p>
            <a:r>
              <a:rPr lang="hr-HR" dirty="0" smtClean="0"/>
              <a:t>Prikupljanje i obrada taloga u lukama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BALMAS PROJEKT – nastavak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Obveze (svih) projektnih partnera</a:t>
            </a:r>
          </a:p>
          <a:p>
            <a:r>
              <a:rPr lang="hr-HR" dirty="0" smtClean="0"/>
              <a:t>Sudjelovanje u implementaciji projekta</a:t>
            </a:r>
          </a:p>
          <a:p>
            <a:r>
              <a:rPr lang="hr-HR" dirty="0" smtClean="0"/>
              <a:t>Dostava relevantnih podataka u cilju uspješne implementacije projekta</a:t>
            </a:r>
          </a:p>
          <a:p>
            <a:r>
              <a:rPr lang="hr-HR" dirty="0" smtClean="0"/>
              <a:t>Administrativno vođenje projekta</a:t>
            </a:r>
          </a:p>
          <a:p>
            <a:r>
              <a:rPr lang="hr-HR" dirty="0" smtClean="0"/>
              <a:t>Dostava kvartalnih izvještaja o realizaciji projekta – na temelju kojih se odobravaju sredstva projekta</a:t>
            </a:r>
            <a:endParaRPr lang="hr-HR" dirty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1460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5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BALMAS PROJEKT – nastavak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r-HR" dirty="0" smtClean="0"/>
              <a:t>Za potrebe ispunjenja obveza Projekta, Mare </a:t>
            </a:r>
            <a:r>
              <a:rPr lang="hr-HR" dirty="0" err="1" smtClean="0"/>
              <a:t>Nostrum</a:t>
            </a:r>
            <a:r>
              <a:rPr lang="hr-HR" dirty="0" smtClean="0"/>
              <a:t> je do listopada 2014. godine uspješno prikupio i analizirao:</a:t>
            </a:r>
          </a:p>
          <a:p>
            <a:pPr lvl="1"/>
            <a:r>
              <a:rPr lang="hr-HR" dirty="0" smtClean="0"/>
              <a:t>BWM tehnologije; način obrade i status odobrenja (prezentacija: Alfa </a:t>
            </a:r>
            <a:r>
              <a:rPr lang="hr-HR" dirty="0" err="1" smtClean="0"/>
              <a:t>Laval</a:t>
            </a:r>
            <a:r>
              <a:rPr lang="hr-HR" dirty="0" smtClean="0"/>
              <a:t> i Hyde Marine)</a:t>
            </a:r>
          </a:p>
          <a:p>
            <a:pPr lvl="1"/>
            <a:r>
              <a:rPr lang="hr-HR" dirty="0" smtClean="0"/>
              <a:t>BWM opcije za brodove</a:t>
            </a:r>
          </a:p>
          <a:p>
            <a:pPr lvl="1"/>
            <a:r>
              <a:rPr lang="hr-HR" dirty="0" smtClean="0"/>
              <a:t>Podatke CIMIS sustava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 smtClean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BALMAS PROJEKT – nastavak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/>
              <a:t>U suradnji sa PP8 (MPPI) napravljena je analiza AIS podataka</a:t>
            </a:r>
          </a:p>
          <a:p>
            <a:pPr lvl="1"/>
            <a:r>
              <a:rPr lang="hr-HR" dirty="0" smtClean="0"/>
              <a:t>Izradio upitnike:</a:t>
            </a:r>
          </a:p>
          <a:p>
            <a:pPr lvl="2"/>
            <a:r>
              <a:rPr lang="hr-HR" dirty="0" smtClean="0"/>
              <a:t>Upravljanje </a:t>
            </a:r>
            <a:r>
              <a:rPr lang="hr-HR" dirty="0" err="1"/>
              <a:t>talozima</a:t>
            </a:r>
            <a:r>
              <a:rPr lang="hr-HR" dirty="0"/>
              <a:t> balastnih tankova u lukama i remontnim </a:t>
            </a:r>
            <a:r>
              <a:rPr lang="hr-HR" dirty="0" smtClean="0"/>
              <a:t>brodogradilištima</a:t>
            </a:r>
          </a:p>
          <a:p>
            <a:pPr lvl="2"/>
            <a:r>
              <a:rPr lang="hr-HR" dirty="0" smtClean="0"/>
              <a:t>BWM </a:t>
            </a:r>
            <a:r>
              <a:rPr lang="hr-HR" dirty="0"/>
              <a:t>opcije za </a:t>
            </a:r>
            <a:r>
              <a:rPr lang="hr-HR" dirty="0" smtClean="0"/>
              <a:t>brodove</a:t>
            </a:r>
            <a:endParaRPr lang="hr-HR" dirty="0"/>
          </a:p>
        </p:txBody>
      </p:sp>
      <p:pic>
        <p:nvPicPr>
          <p:cNvPr id="1026" name="Picture 2" descr="http://massbay.mit.edu/resources/images/bal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2" y="4216400"/>
            <a:ext cx="2756388" cy="18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1460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5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7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BALMAS PROJEKT – nastavak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Koristi:</a:t>
            </a:r>
          </a:p>
          <a:p>
            <a:r>
              <a:rPr lang="hr-HR" dirty="0" smtClean="0"/>
              <a:t>Razvoj znanja (besplatni seminari za članice, korištenje prikupljenih projekata, pilot projekt)</a:t>
            </a:r>
          </a:p>
          <a:p>
            <a:r>
              <a:rPr lang="hr-HR" dirty="0" smtClean="0"/>
              <a:t>Umrežavanje, referenca, financijska korist</a:t>
            </a:r>
          </a:p>
          <a:p>
            <a:pPr marL="0" indent="0">
              <a:buNone/>
            </a:pPr>
            <a:r>
              <a:rPr lang="hr-HR" dirty="0" smtClean="0"/>
              <a:t>Izazovi:</a:t>
            </a:r>
          </a:p>
          <a:p>
            <a:r>
              <a:rPr lang="hr-HR" dirty="0" smtClean="0"/>
              <a:t>Relativno neiskustvo u EU projektima, pogotovo u dijelu administriranja EU projekata</a:t>
            </a:r>
          </a:p>
          <a:p>
            <a:r>
              <a:rPr lang="hr-HR" dirty="0" smtClean="0"/>
              <a:t>Nedostatni administrativni kapacitet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 smtClean="0"/>
          </a:p>
        </p:txBody>
      </p:sp>
      <p:pic>
        <p:nvPicPr>
          <p:cNvPr id="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629275"/>
            <a:ext cx="36290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0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540</TotalTime>
  <Words>847</Words>
  <Application>Microsoft Office PowerPoint</Application>
  <PresentationFormat>Široki zaslon</PresentationFormat>
  <Paragraphs>148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Organski</vt:lpstr>
      <vt:lpstr>Ballast Water Management</vt:lpstr>
      <vt:lpstr>Status (30.09.2014.)</vt:lpstr>
      <vt:lpstr>BALMAS PROJEKT </vt:lpstr>
      <vt:lpstr>BALMAS PROJEKT – nastavak</vt:lpstr>
      <vt:lpstr>BALMAS PROJEKT – nastavak</vt:lpstr>
      <vt:lpstr>BALMAS PROJEKT – nastavak</vt:lpstr>
      <vt:lpstr>BALMAS PROJEKT – nastavak</vt:lpstr>
      <vt:lpstr>BALMAS PROJEKT – nastavak</vt:lpstr>
      <vt:lpstr>BALMAS PROJEKT – nastavak</vt:lpstr>
      <vt:lpstr>PODNESCI</vt:lpstr>
      <vt:lpstr>TYPE APPROVAL</vt:lpstr>
      <vt:lpstr>TYPE APPROVAL  - nastavak-</vt:lpstr>
      <vt:lpstr>BASIC and FINAL APPROVAL</vt:lpstr>
      <vt:lpstr>KEMIKALIJE- NUSPRODUKT</vt:lpstr>
      <vt:lpstr>SMJERNICE ZA STRIPPING (iskrcaj ostataka balasta) korištenjem  eductora 67/2/8, 67/2/10</vt:lpstr>
      <vt:lpstr>PSC SMJERNICE 67/2/7 i 67/2/13</vt:lpstr>
      <vt:lpstr>Inicijalni pregled</vt:lpstr>
      <vt:lpstr>Detaljni pregled</vt:lpstr>
      <vt:lpstr>Uzorkovanje</vt:lpstr>
      <vt:lpstr>POSLJEDICE</vt:lpstr>
      <vt:lpstr>ALTERNATIVNE MJERE</vt:lpstr>
      <vt:lpstr>IZUZEĆA 676/2/12 Danska i Interferry</vt:lpstr>
      <vt:lpstr>PRIJEDLOZI INDUSTRIJE 67/2/6</vt:lpstr>
      <vt:lpstr>KANADSKI PRIJEDLOG</vt:lpstr>
      <vt:lpstr>Pitanja? Komenari?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Ballast Water Management</dc:title>
  <dc:creator>Maja Markovičić Kostelac</dc:creator>
  <cp:lastModifiedBy>Sandro</cp:lastModifiedBy>
  <cp:revision>52</cp:revision>
  <dcterms:created xsi:type="dcterms:W3CDTF">2014-10-04T18:16:02Z</dcterms:created>
  <dcterms:modified xsi:type="dcterms:W3CDTF">2015-02-09T14:15:08Z</dcterms:modified>
</cp:coreProperties>
</file>